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7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25.7.2021.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6877"/>
            <a:ext cx="9144000" cy="1655763"/>
          </a:xfrm>
        </p:spPr>
        <p:txBody>
          <a:bodyPr>
            <a:normAutofit fontScale="90000"/>
          </a:bodyPr>
          <a:lstStyle/>
          <a:p>
            <a:r>
              <a:rPr lang="hr-HR" sz="7200" b="1" dirty="0">
                <a:latin typeface="+mn-lt"/>
              </a:rPr>
              <a:t>Srednjoeuropsko nasljeđe i gospodarska snaga</a:t>
            </a:r>
            <a:endParaRPr lang="x-none" sz="7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052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0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BA720FAE-83D4-4859-B4F3-3934FC6B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Tercijarne</a:t>
            </a:r>
            <a:r>
              <a:rPr lang="en-US" sz="2200" b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200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djelatnosti</a:t>
            </a:r>
            <a:endParaRPr lang="en-US" sz="2200" b="1" u="sng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318F421-8DF8-4AA7-9A78-597DE9017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6570" y="1914562"/>
            <a:ext cx="4597746" cy="369437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200" dirty="0" err="1"/>
              <a:t>najrazvijeniji</a:t>
            </a:r>
            <a:r>
              <a:rPr lang="en-US" sz="2200" dirty="0"/>
              <a:t> </a:t>
            </a:r>
            <a:r>
              <a:rPr lang="en-US" sz="2200" dirty="0" err="1"/>
              <a:t>promet</a:t>
            </a:r>
            <a:r>
              <a:rPr lang="en-US" sz="2200" dirty="0"/>
              <a:t>, </a:t>
            </a:r>
            <a:r>
              <a:rPr lang="en-US" sz="2200" dirty="0" err="1"/>
              <a:t>trgovina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hr-HR" sz="2200" dirty="0"/>
              <a:t>  </a:t>
            </a:r>
          </a:p>
          <a:p>
            <a:r>
              <a:rPr lang="hr-HR" sz="2200" dirty="0"/>
              <a:t>    </a:t>
            </a:r>
            <a:r>
              <a:rPr lang="en-US" sz="2200" dirty="0" err="1"/>
              <a:t>turizam</a:t>
            </a: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Njemačka</a:t>
            </a:r>
            <a:r>
              <a:rPr lang="en-US" sz="2200" dirty="0"/>
              <a:t> je </a:t>
            </a:r>
            <a:r>
              <a:rPr lang="en-US" sz="2200" dirty="0" err="1"/>
              <a:t>među</a:t>
            </a:r>
            <a:r>
              <a:rPr lang="en-US" sz="2200" dirty="0"/>
              <a:t> </a:t>
            </a:r>
            <a:r>
              <a:rPr lang="en-US" sz="2200" dirty="0" err="1"/>
              <a:t>vodećima</a:t>
            </a:r>
            <a:r>
              <a:rPr lang="en-US" sz="2200" dirty="0"/>
              <a:t> u </a:t>
            </a:r>
            <a:r>
              <a:rPr lang="en-US" sz="2200" dirty="0" err="1"/>
              <a:t>svijetu</a:t>
            </a:r>
            <a:r>
              <a:rPr lang="en-US" sz="2200" dirty="0"/>
              <a:t> po </a:t>
            </a:r>
            <a:r>
              <a:rPr lang="en-US" sz="2200" dirty="0" err="1"/>
              <a:t>izgrađenosti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kvaliteti</a:t>
            </a:r>
            <a:r>
              <a:rPr lang="en-US" sz="2200" dirty="0"/>
              <a:t> </a:t>
            </a:r>
            <a:r>
              <a:rPr lang="en-US" sz="2200" dirty="0" err="1"/>
              <a:t>prometnica</a:t>
            </a: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Austrija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Švicarska</a:t>
            </a:r>
            <a:r>
              <a:rPr lang="en-US" sz="2200" dirty="0"/>
              <a:t> </a:t>
            </a:r>
            <a:r>
              <a:rPr lang="en-US" sz="2200" dirty="0" err="1"/>
              <a:t>najviše</a:t>
            </a:r>
            <a:r>
              <a:rPr lang="en-US" sz="2200" dirty="0"/>
              <a:t> </a:t>
            </a:r>
            <a:r>
              <a:rPr lang="en-US" sz="2200" dirty="0" err="1"/>
              <a:t>zarađuju</a:t>
            </a:r>
            <a:r>
              <a:rPr lang="en-US" sz="2200" dirty="0"/>
              <a:t> od </a:t>
            </a:r>
            <a:r>
              <a:rPr lang="en-US" sz="2200" dirty="0" err="1"/>
              <a:t>turizma</a:t>
            </a:r>
            <a:endParaRPr lang="en-US" sz="2200" dirty="0"/>
          </a:p>
          <a:p>
            <a:pPr marL="57150"/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</a:rPr>
              <a:t>Razmisli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</a:rPr>
              <a:t>koja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</a:rPr>
              <a:t>vrsta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</a:rPr>
              <a:t>turizma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 je u 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</a:rPr>
              <a:t>ovim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</a:rPr>
              <a:t>zemljama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</a:rPr>
              <a:t>najrazvijenija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200" dirty="0"/>
              <a:t>v</a:t>
            </a:r>
            <a:r>
              <a:rPr lang="en-US" sz="2200" dirty="0" err="1"/>
              <a:t>odeći</a:t>
            </a:r>
            <a:r>
              <a:rPr lang="en-US" sz="2200" dirty="0"/>
              <a:t> grad po </a:t>
            </a:r>
            <a:r>
              <a:rPr lang="en-US" sz="2200" dirty="0" err="1"/>
              <a:t>broju</a:t>
            </a:r>
            <a:r>
              <a:rPr lang="en-US" sz="2200" dirty="0"/>
              <a:t> turista je</a:t>
            </a:r>
            <a:r>
              <a:rPr lang="hr-HR" sz="2200" dirty="0"/>
              <a:t>  </a:t>
            </a:r>
            <a:r>
              <a:rPr lang="en-US" sz="2200" dirty="0"/>
              <a:t> </a:t>
            </a:r>
            <a:r>
              <a:rPr lang="en-US" sz="2200" dirty="0" err="1"/>
              <a:t>Prag</a:t>
            </a:r>
            <a:r>
              <a:rPr lang="hr-HR" sz="2200" dirty="0"/>
              <a:t>- </a:t>
            </a:r>
            <a:r>
              <a:rPr lang="en-US" sz="2200" dirty="0" err="1"/>
              <a:t>glavni</a:t>
            </a:r>
            <a:r>
              <a:rPr lang="en-US" sz="2200" dirty="0"/>
              <a:t> grad </a:t>
            </a:r>
            <a:r>
              <a:rPr lang="en-US" sz="2200" dirty="0" err="1"/>
              <a:t>Češke</a:t>
            </a: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801E279-374D-4BD3-86DC-0936FADAB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97" r="-1" b="4854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D37ADCB4-A117-4F2C-99D0-579B909068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74" b="17503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149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88F260B6-AE19-445D-A2F8-D07C64340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051" y="1291964"/>
            <a:ext cx="3932237" cy="1711568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+mn-lt"/>
              </a:rPr>
              <a:t>Ponavljanje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7A3B43D-7A83-4AFC-9307-A9C1BDC85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15733" y="1996762"/>
            <a:ext cx="8356763" cy="2051539"/>
          </a:xfrm>
        </p:spPr>
        <p:txBody>
          <a:bodyPr>
            <a:normAutofit/>
          </a:bodyPr>
          <a:lstStyle/>
          <a:p>
            <a:r>
              <a:rPr lang="hr-HR" sz="2200" dirty="0"/>
              <a:t>Nacrtajte tablicu i riješite zadatak za ponavljanje.</a:t>
            </a:r>
          </a:p>
        </p:txBody>
      </p:sp>
      <p:graphicFrame>
        <p:nvGraphicFramePr>
          <p:cNvPr id="2" name="Tablica 5">
            <a:extLst>
              <a:ext uri="{FF2B5EF4-FFF2-40B4-BE49-F238E27FC236}">
                <a16:creationId xmlns:a16="http://schemas.microsoft.com/office/drawing/2014/main" id="{D10598AA-29D1-4254-9DBD-FCCC9AA57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59836"/>
              </p:ext>
            </p:extLst>
          </p:nvPr>
        </p:nvGraphicFramePr>
        <p:xfrm>
          <a:off x="1247227" y="2583118"/>
          <a:ext cx="9697545" cy="3791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2515">
                  <a:extLst>
                    <a:ext uri="{9D8B030D-6E8A-4147-A177-3AD203B41FA5}">
                      <a16:colId xmlns:a16="http://schemas.microsoft.com/office/drawing/2014/main" val="2329422066"/>
                    </a:ext>
                  </a:extLst>
                </a:gridCol>
                <a:gridCol w="3232515">
                  <a:extLst>
                    <a:ext uri="{9D8B030D-6E8A-4147-A177-3AD203B41FA5}">
                      <a16:colId xmlns:a16="http://schemas.microsoft.com/office/drawing/2014/main" val="3245302314"/>
                    </a:ext>
                  </a:extLst>
                </a:gridCol>
                <a:gridCol w="3232515">
                  <a:extLst>
                    <a:ext uri="{9D8B030D-6E8A-4147-A177-3AD203B41FA5}">
                      <a16:colId xmlns:a16="http://schemas.microsoft.com/office/drawing/2014/main" val="3968319437"/>
                    </a:ext>
                  </a:extLst>
                </a:gridCol>
              </a:tblGrid>
              <a:tr h="1505407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  <a:p>
                      <a:pPr algn="ctr"/>
                      <a:r>
                        <a:rPr lang="hr-HR" dirty="0"/>
                        <a:t>Opiši posebnost života u Alpama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Usporedi Pribaltičku i Panonsku nizinu prema prirodnoj osnovi, gospodarskoj valorizaciji i načinu života</a:t>
                      </a:r>
                    </a:p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Opiši povijesne, kulturne, političke i gospodarske različitosti zapadnog i istočnog dijela Srednje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850245"/>
                  </a:ext>
                </a:extLst>
              </a:tr>
              <a:tr h="655102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852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81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5400" dirty="0">
                <a:latin typeface="+mn-lt"/>
              </a:rPr>
              <a:t>Izradio: Damir Vinković, prof.</a:t>
            </a:r>
            <a:endParaRPr lang="x-none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386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67601"/>
            <a:ext cx="10068910" cy="1655763"/>
          </a:xfrm>
        </p:spPr>
        <p:txBody>
          <a:bodyPr>
            <a:normAutofit/>
          </a:bodyPr>
          <a:lstStyle/>
          <a:p>
            <a:r>
              <a:rPr kumimoji="0" lang="hr-H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Nakon današnjeg sata moći ćete…</a:t>
            </a:r>
            <a:endParaRPr lang="x-none" sz="5400" dirty="0">
              <a:latin typeface="+mn-lt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42D4AA-635D-4085-9E75-B79353C56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7174"/>
            <a:ext cx="9144000" cy="1402448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hr-HR" sz="2200" dirty="0"/>
              <a:t>Opisati i usporediti geografske posebnosti europskih regija</a:t>
            </a:r>
          </a:p>
          <a:p>
            <a:pPr marL="342900" indent="-342900">
              <a:buFontTx/>
              <a:buChar char="-"/>
            </a:pPr>
            <a:r>
              <a:rPr lang="hr-HR" sz="2200" dirty="0"/>
              <a:t>Opisati Alpe i posebnosti života u njima</a:t>
            </a:r>
          </a:p>
          <a:p>
            <a:pPr marL="342900" indent="-342900">
              <a:buFontTx/>
              <a:buChar char="-"/>
            </a:pPr>
            <a:r>
              <a:rPr lang="hr-HR" sz="2200" dirty="0"/>
              <a:t>Usporediti Pribaltičku i Panonsku nizinu prema prirodnoj osnovi, gospodarskoj valorizaciji i načinu života</a:t>
            </a:r>
          </a:p>
          <a:p>
            <a:pPr marL="342900" indent="-342900">
              <a:buFontTx/>
              <a:buChar char="-"/>
            </a:pPr>
            <a:r>
              <a:rPr lang="hr-HR" sz="2200" dirty="0"/>
              <a:t>Objasniti utjecaj povijesnoga, kulturnog i političkog razvoja na različit razvoj istočnoga i zapadnoga dijela Srednje Europe te Hrvatske</a:t>
            </a: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964421"/>
          </a:xfrm>
        </p:spPr>
        <p:txBody>
          <a:bodyPr/>
          <a:lstStyle/>
          <a:p>
            <a:r>
              <a:rPr lang="hr-HR" dirty="0"/>
              <a:t>Prisjetimo se…</a:t>
            </a:r>
            <a:endParaRPr lang="x-none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A358587-E138-49B3-8BF5-DB0BFAB59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11294"/>
            <a:ext cx="10515600" cy="3806321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hr-HR" dirty="0"/>
              <a:t>Reljef Srednje Europe</a:t>
            </a:r>
          </a:p>
          <a:p>
            <a:pPr marL="342900" indent="-342900">
              <a:buFontTx/>
              <a:buChar char="-"/>
            </a:pPr>
            <a:r>
              <a:rPr lang="hr-HR" dirty="0"/>
              <a:t>Klima i biljni pokrov</a:t>
            </a:r>
          </a:p>
          <a:p>
            <a:pPr marL="342900" indent="-342900">
              <a:buFontTx/>
              <a:buChar char="-"/>
            </a:pPr>
            <a:r>
              <a:rPr lang="hr-HR" dirty="0"/>
              <a:t>Rijeke</a:t>
            </a:r>
          </a:p>
        </p:txBody>
      </p:sp>
    </p:spTree>
    <p:extLst>
      <p:ext uri="{BB962C8B-B14F-4D97-AF65-F5344CB8AC3E}">
        <p14:creationId xmlns:p14="http://schemas.microsoft.com/office/powerpoint/2010/main" val="230805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849" y="1577475"/>
            <a:ext cx="10515600" cy="770868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+mn-lt"/>
              </a:rPr>
              <a:t>Stanovništvo</a:t>
            </a:r>
            <a:endParaRPr lang="x-none" sz="4000" dirty="0">
              <a:latin typeface="+mn-lt"/>
            </a:endParaRPr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CEBB69B2-FC26-49A7-8BDB-5C8C1AB3B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1400" y="2680816"/>
            <a:ext cx="7759262" cy="3918251"/>
          </a:xfrm>
        </p:spPr>
        <p:txBody>
          <a:bodyPr>
            <a:normAutofit/>
          </a:bodyPr>
          <a:lstStyle/>
          <a:p>
            <a:r>
              <a:rPr lang="hr-HR" sz="2200" dirty="0"/>
              <a:t>narodna, jezična i gospodarska raznolikost</a:t>
            </a:r>
          </a:p>
          <a:p>
            <a:r>
              <a:rPr lang="hr-HR" sz="2200" dirty="0"/>
              <a:t>Srednjoeuropski kulturno-civilizacijski krug</a:t>
            </a:r>
          </a:p>
          <a:p>
            <a:r>
              <a:rPr lang="hr-HR" sz="2200" dirty="0"/>
              <a:t>Švicarska – primjer raznolikosti – 4 službena jezika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03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D969C6D-D775-4D6B-9260-AA784F8F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595" y="1533703"/>
            <a:ext cx="7190115" cy="537811"/>
          </a:xfrm>
        </p:spPr>
        <p:txBody>
          <a:bodyPr>
            <a:normAutofit fontScale="90000"/>
          </a:bodyPr>
          <a:lstStyle/>
          <a:p>
            <a:r>
              <a:rPr lang="hr-HR" sz="4400">
                <a:latin typeface="+mn-lt"/>
              </a:rPr>
              <a:t>Naseljenost i gradovi</a:t>
            </a:r>
            <a:br>
              <a:rPr lang="hr-HR"/>
            </a:br>
            <a:br>
              <a:rPr lang="hr-HR"/>
            </a:br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FA42C56-15D8-45F9-8B6C-CC445018E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76121" y="2460397"/>
            <a:ext cx="6301751" cy="363560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uz Zapadnu Europu najgušće naseljena regija</a:t>
            </a:r>
          </a:p>
          <a:p>
            <a:endParaRPr lang="hr-HR" sz="2200" dirty="0"/>
          </a:p>
          <a:p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Kako se računa gustoća naseljenosti?</a:t>
            </a:r>
          </a:p>
          <a:p>
            <a:endParaRPr lang="hr-H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unutar regije velike razlike u gustoći naseljenosti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najgušće je naseljena dolina rijeke Rajne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najrjeđe naseljeni močvarni i manje plodni dijelovi Njemačko-poljske nizine i planinski predjeli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940FC5E-E5FA-4936-B0E1-293E09AFF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15" y="2460397"/>
            <a:ext cx="5138177" cy="3850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99F5230-CFC6-4EB7-BA32-0178448DEEBC}"/>
              </a:ext>
            </a:extLst>
          </p:cNvPr>
          <p:cNvSpPr txBox="1"/>
          <p:nvPr/>
        </p:nvSpPr>
        <p:spPr>
          <a:xfrm>
            <a:off x="1627926" y="6311348"/>
            <a:ext cx="2890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/>
              <a:t>Köln, Njemačka</a:t>
            </a:r>
          </a:p>
        </p:txBody>
      </p:sp>
    </p:spTree>
    <p:extLst>
      <p:ext uri="{BB962C8B-B14F-4D97-AF65-F5344CB8AC3E}">
        <p14:creationId xmlns:p14="http://schemas.microsoft.com/office/powerpoint/2010/main" val="349336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12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teksta 4">
            <a:extLst>
              <a:ext uri="{FF2B5EF4-FFF2-40B4-BE49-F238E27FC236}">
                <a16:creationId xmlns:a16="http://schemas.microsoft.com/office/drawing/2014/main" id="{9C8C69B5-793A-44AB-927F-BC99F054F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7172" y="1769363"/>
            <a:ext cx="4607052" cy="3502152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200" dirty="0"/>
              <a:t>v</a:t>
            </a:r>
            <a:r>
              <a:rPr lang="en-US" sz="2200" dirty="0" err="1"/>
              <a:t>ećina</a:t>
            </a:r>
            <a:r>
              <a:rPr lang="en-US" sz="2200" dirty="0"/>
              <a:t> </a:t>
            </a:r>
            <a:r>
              <a:rPr lang="en-US" sz="2200" dirty="0" err="1"/>
              <a:t>stanovništva</a:t>
            </a:r>
            <a:r>
              <a:rPr lang="en-US" sz="2200" dirty="0"/>
              <a:t> </a:t>
            </a:r>
            <a:r>
              <a:rPr lang="en-US" sz="2200" dirty="0" err="1"/>
              <a:t>živi</a:t>
            </a:r>
            <a:r>
              <a:rPr lang="en-US" sz="2200" dirty="0"/>
              <a:t> u </a:t>
            </a:r>
            <a:r>
              <a:rPr lang="en-US" sz="2200" dirty="0" err="1"/>
              <a:t>gradovima</a:t>
            </a: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Njemačka</a:t>
            </a:r>
            <a:r>
              <a:rPr lang="en-US" sz="2200" dirty="0"/>
              <a:t> </a:t>
            </a:r>
            <a:r>
              <a:rPr lang="en-US" sz="2200" dirty="0" err="1"/>
              <a:t>ima</a:t>
            </a:r>
            <a:r>
              <a:rPr lang="en-US" sz="2200" dirty="0"/>
              <a:t> </a:t>
            </a:r>
            <a:r>
              <a:rPr lang="en-US" sz="2200" dirty="0" err="1"/>
              <a:t>najviše</a:t>
            </a:r>
            <a:r>
              <a:rPr lang="en-US" sz="2200" dirty="0"/>
              <a:t> </a:t>
            </a:r>
            <a:r>
              <a:rPr lang="en-US" sz="2200" dirty="0" err="1"/>
              <a:t>milijunskih</a:t>
            </a:r>
            <a:r>
              <a:rPr lang="en-US" sz="2200" dirty="0"/>
              <a:t> </a:t>
            </a:r>
            <a:r>
              <a:rPr lang="en-US" sz="2200" dirty="0" err="1"/>
              <a:t>konurbacija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aglomeracija</a:t>
            </a:r>
            <a:endParaRPr lang="en-US" sz="2200" dirty="0"/>
          </a:p>
          <a:p>
            <a:pPr marL="57150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Prisjeti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se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značenja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ovih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pojmova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200" dirty="0"/>
              <a:t>u</a:t>
            </a:r>
            <a:r>
              <a:rPr lang="en-US" sz="2200" dirty="0"/>
              <a:t> </a:t>
            </a:r>
            <a:r>
              <a:rPr lang="en-US" sz="2200" dirty="0" err="1"/>
              <a:t>ostalom</a:t>
            </a:r>
            <a:r>
              <a:rPr lang="en-US" sz="2200" dirty="0"/>
              <a:t> </a:t>
            </a:r>
            <a:r>
              <a:rPr lang="en-US" sz="2200" dirty="0" err="1"/>
              <a:t>dijelu</a:t>
            </a:r>
            <a:r>
              <a:rPr lang="en-US" sz="2200" dirty="0"/>
              <a:t> </a:t>
            </a:r>
            <a:r>
              <a:rPr lang="en-US" sz="2200" dirty="0" err="1"/>
              <a:t>Srednje</a:t>
            </a:r>
            <a:r>
              <a:rPr lang="en-US" sz="2200" dirty="0"/>
              <a:t> Europe </a:t>
            </a:r>
            <a:r>
              <a:rPr lang="en-US" sz="2200" dirty="0" err="1"/>
              <a:t>prevladavaju</a:t>
            </a:r>
            <a:r>
              <a:rPr lang="en-US" sz="2200" dirty="0"/>
              <a:t> </a:t>
            </a:r>
            <a:r>
              <a:rPr lang="en-US" sz="2200" dirty="0" err="1"/>
              <a:t>srednji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manji</a:t>
            </a:r>
            <a:r>
              <a:rPr lang="en-US" sz="2200" dirty="0"/>
              <a:t> </a:t>
            </a:r>
            <a:r>
              <a:rPr lang="en-US" sz="2200" dirty="0" err="1"/>
              <a:t>gradovi</a:t>
            </a: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Budimpešta</a:t>
            </a:r>
            <a:r>
              <a:rPr lang="en-US" sz="2200" dirty="0"/>
              <a:t>, </a:t>
            </a:r>
            <a:r>
              <a:rPr lang="en-US" sz="2200" dirty="0" err="1"/>
              <a:t>Beč</a:t>
            </a:r>
            <a:r>
              <a:rPr lang="en-US" sz="2200" dirty="0"/>
              <a:t>, </a:t>
            </a:r>
            <a:r>
              <a:rPr lang="en-US" sz="2200" dirty="0" err="1"/>
              <a:t>Varšava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Prag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jedini</a:t>
            </a:r>
            <a:r>
              <a:rPr lang="en-US" sz="2200" dirty="0"/>
              <a:t> </a:t>
            </a:r>
            <a:r>
              <a:rPr lang="en-US" sz="2200" dirty="0" err="1"/>
              <a:t>gradovi</a:t>
            </a:r>
            <a:r>
              <a:rPr lang="en-US" sz="2200" dirty="0"/>
              <a:t> s </a:t>
            </a:r>
            <a:r>
              <a:rPr lang="en-US" sz="2200" dirty="0" err="1"/>
              <a:t>više</a:t>
            </a:r>
            <a:r>
              <a:rPr lang="en-US" sz="2200" dirty="0"/>
              <a:t> od </a:t>
            </a:r>
            <a:r>
              <a:rPr lang="en-US" sz="2200" dirty="0" err="1"/>
              <a:t>milijun</a:t>
            </a:r>
            <a:r>
              <a:rPr lang="en-US" sz="2200" dirty="0"/>
              <a:t> </a:t>
            </a:r>
            <a:r>
              <a:rPr lang="en-US" sz="2200" dirty="0" err="1"/>
              <a:t>stanovnika</a:t>
            </a: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200" dirty="0"/>
              <a:t>u</a:t>
            </a:r>
            <a:r>
              <a:rPr lang="en-US" sz="2200" dirty="0"/>
              <a:t> </a:t>
            </a:r>
            <a:r>
              <a:rPr lang="en-US" sz="2200" dirty="0" err="1"/>
              <a:t>selima</a:t>
            </a:r>
            <a:r>
              <a:rPr lang="en-US" sz="2200" dirty="0"/>
              <a:t> </a:t>
            </a:r>
            <a:r>
              <a:rPr lang="en-US" sz="2200" dirty="0" err="1"/>
              <a:t>prevladava</a:t>
            </a:r>
            <a:r>
              <a:rPr lang="en-US" sz="2200" dirty="0"/>
              <a:t> </a:t>
            </a:r>
            <a:r>
              <a:rPr lang="en-US" sz="2200" dirty="0" err="1"/>
              <a:t>gradski</a:t>
            </a:r>
            <a:r>
              <a:rPr lang="en-US" sz="2200" dirty="0"/>
              <a:t> </a:t>
            </a:r>
            <a:r>
              <a:rPr lang="en-US" sz="2200" dirty="0" err="1"/>
              <a:t>način</a:t>
            </a:r>
            <a:r>
              <a:rPr lang="en-US" sz="2200" dirty="0"/>
              <a:t> </a:t>
            </a:r>
            <a:r>
              <a:rPr lang="en-US" sz="2200" dirty="0" err="1"/>
              <a:t>života</a:t>
            </a:r>
            <a:endParaRPr lang="en-US" sz="22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C9297CC-879B-448D-8D75-56341CE6D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0" r="3" b="7220"/>
          <a:stretch/>
        </p:blipFill>
        <p:spPr>
          <a:xfrm>
            <a:off x="6324599" y="-182880"/>
            <a:ext cx="5457817" cy="3337549"/>
          </a:xfrm>
          <a:prstGeom prst="rect">
            <a:avLst/>
          </a:prstGeom>
        </p:spPr>
      </p:pic>
      <p:pic>
        <p:nvPicPr>
          <p:cNvPr id="2" name="Rezervirano mjesto sadržaja 1">
            <a:extLst>
              <a:ext uri="{FF2B5EF4-FFF2-40B4-BE49-F238E27FC236}">
                <a16:creationId xmlns:a16="http://schemas.microsoft.com/office/drawing/2014/main" id="{A45D1FA3-9356-40A0-92F7-D64318E87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557" r="3" b="3"/>
          <a:stretch/>
        </p:blipFill>
        <p:spPr>
          <a:xfrm>
            <a:off x="6324590" y="3520439"/>
            <a:ext cx="5457817" cy="3337561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EE722FC4-C30C-4786-A6F1-691133AFC967}"/>
              </a:ext>
            </a:extLst>
          </p:cNvPr>
          <p:cNvSpPr txBox="1"/>
          <p:nvPr/>
        </p:nvSpPr>
        <p:spPr>
          <a:xfrm>
            <a:off x="8092965" y="2757522"/>
            <a:ext cx="228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Prag, Češka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0D7231F-F16F-4BC7-B16F-AD71B4481056}"/>
              </a:ext>
            </a:extLst>
          </p:cNvPr>
          <p:cNvSpPr txBox="1"/>
          <p:nvPr/>
        </p:nvSpPr>
        <p:spPr>
          <a:xfrm>
            <a:off x="9053498" y="6444275"/>
            <a:ext cx="255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Berlin, Njemačka</a:t>
            </a:r>
          </a:p>
        </p:txBody>
      </p:sp>
    </p:spTree>
    <p:extLst>
      <p:ext uri="{BB962C8B-B14F-4D97-AF65-F5344CB8AC3E}">
        <p14:creationId xmlns:p14="http://schemas.microsoft.com/office/powerpoint/2010/main" val="11792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2BE63E41-C7EA-46D9-AD85-C6F064E1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547" y="1468541"/>
            <a:ext cx="9817702" cy="1206230"/>
          </a:xfrm>
        </p:spPr>
        <p:txBody>
          <a:bodyPr>
            <a:noAutofit/>
          </a:bodyPr>
          <a:lstStyle/>
          <a:p>
            <a:r>
              <a:rPr lang="hr-HR" sz="4000" dirty="0">
                <a:latin typeface="+mn-lt"/>
              </a:rPr>
              <a:t>Kretanje stanovništva kroz povijest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C16833C-4097-45A2-99B3-454697D18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414" y="2446648"/>
            <a:ext cx="6065509" cy="431150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zbog povijesnih prilika uz matični narod žive i pripadnici drugih, najčešće susjednih naroda</a:t>
            </a:r>
          </a:p>
          <a:p>
            <a:r>
              <a:rPr lang="hr-HR" sz="2600" b="1" dirty="0">
                <a:solidFill>
                  <a:schemeClr val="accent6">
                    <a:lumMod val="50000"/>
                  </a:schemeClr>
                </a:solidFill>
              </a:rPr>
              <a:t>Znate li koji narodi uz Hrvate žive u Hrvatskoj?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mnogobrojne su selidbe bile i u prekomorske zemlje</a:t>
            </a:r>
          </a:p>
          <a:p>
            <a:r>
              <a:rPr lang="hr-HR" sz="2600" b="1" dirty="0">
                <a:solidFill>
                  <a:schemeClr val="accent6">
                    <a:lumMod val="50000"/>
                  </a:schemeClr>
                </a:solidFill>
              </a:rPr>
              <a:t>Koji su službeni jezici u SAD –u i Kanadi?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zbog bržeg gospodarskog razvoja zapada Srednje Europe doseljavao se veliki broj radnika s istoka i juga Srednje 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Njemačka, Švicarska i Austrija- imaju najviše useljenika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A38F3AA-E18C-4C2A-8279-8D6A8188D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623" y="2696236"/>
            <a:ext cx="5260748" cy="3500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623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43A060C8-FE05-4992-A826-F13A8FF3A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051" y="1284052"/>
            <a:ext cx="3932237" cy="1070043"/>
          </a:xfrm>
        </p:spPr>
        <p:txBody>
          <a:bodyPr/>
          <a:lstStyle/>
          <a:p>
            <a:r>
              <a:rPr lang="hr-HR" sz="4000" dirty="0">
                <a:latin typeface="+mn-lt"/>
              </a:rPr>
              <a:t>Gospodarstvo</a:t>
            </a:r>
            <a:br>
              <a:rPr lang="hr-HR" dirty="0"/>
            </a:br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8944EB3-4E61-42CA-9C96-83B11EAF2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91439" y="2699933"/>
            <a:ext cx="5466744" cy="3741906"/>
          </a:xfrm>
        </p:spPr>
        <p:txBody>
          <a:bodyPr/>
          <a:lstStyle/>
          <a:p>
            <a:r>
              <a:rPr lang="hr-HR" sz="2400" b="1" dirty="0">
                <a:solidFill>
                  <a:schemeClr val="accent6">
                    <a:lumMod val="50000"/>
                  </a:schemeClr>
                </a:solidFill>
              </a:rPr>
              <a:t>Koje nizine se prostiru na prostoru Srednje Europe?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uzgoj žitarica- pšenica, ječam, raž i kukuruza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Njemačka i Poljska- vodeće prema uzgoju krumpira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krmno i industrijsko bilje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Alpske zemlje imaju razvijeno alpsko stočarstvo- mlijeko i meso</a:t>
            </a:r>
          </a:p>
          <a:p>
            <a:pPr marL="285750" indent="-285750">
              <a:buFontTx/>
              <a:buChar char="-"/>
            </a:pPr>
            <a:endParaRPr lang="hr-HR" sz="2200" dirty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54B70CB9-8BDB-46F6-9130-8FEDA1EC0639}"/>
              </a:ext>
            </a:extLst>
          </p:cNvPr>
          <p:cNvSpPr txBox="1"/>
          <p:nvPr/>
        </p:nvSpPr>
        <p:spPr>
          <a:xfrm>
            <a:off x="4959181" y="2053149"/>
            <a:ext cx="37990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u="sng" dirty="0"/>
              <a:t>Poljoprivreda</a:t>
            </a:r>
          </a:p>
        </p:txBody>
      </p:sp>
      <p:pic>
        <p:nvPicPr>
          <p:cNvPr id="9" name="Slika 8" descr="Slika na kojoj se prikazuje objekt na otvorenom&#10;&#10;Opis je automatski generiran">
            <a:extLst>
              <a:ext uri="{FF2B5EF4-FFF2-40B4-BE49-F238E27FC236}">
                <a16:creationId xmlns:a16="http://schemas.microsoft.com/office/drawing/2014/main" id="{51495BAE-E440-4B4E-A0E9-ECBFC7CEB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455" y="1361652"/>
            <a:ext cx="1356739" cy="271347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57EB83F-E1B1-4C96-86CB-5D3E3DD7C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76" y="1156495"/>
            <a:ext cx="2692511" cy="3339548"/>
          </a:xfrm>
          <a:prstGeom prst="rect">
            <a:avLst/>
          </a:prstGeom>
        </p:spPr>
      </p:pic>
      <p:pic>
        <p:nvPicPr>
          <p:cNvPr id="13" name="Slika 12" descr="Slika na kojoj se prikazuje tekst&#10;&#10;Opis je automatski generiran">
            <a:extLst>
              <a:ext uri="{FF2B5EF4-FFF2-40B4-BE49-F238E27FC236}">
                <a16:creationId xmlns:a16="http://schemas.microsoft.com/office/drawing/2014/main" id="{8B0D9520-CC88-4A9D-9FD4-27A23BF5E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72" y="4529703"/>
            <a:ext cx="2397861" cy="1867709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2C497B92-EE6C-409C-81DA-F4F95DF586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378" y="6044267"/>
            <a:ext cx="1258698" cy="79652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1DC2306C-5B80-4BFD-962B-D3210A6587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590092">
            <a:off x="5020603" y="6060009"/>
            <a:ext cx="1066114" cy="674806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C814D423-F9E7-4C0C-8546-C5263F8744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871970">
            <a:off x="5817310" y="6059752"/>
            <a:ext cx="1209477" cy="765549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10851159-88BA-4A4D-9AB0-3DFAEBDC5A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8183" y="4427851"/>
            <a:ext cx="3033947" cy="2412936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D047BE19-F49C-4B60-993D-852B0D4634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8168" y="6065451"/>
            <a:ext cx="1261981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2BFD266-19D2-490C-AF89-7E898AC5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183" y="874643"/>
            <a:ext cx="5105400" cy="7283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Napredan</a:t>
            </a:r>
            <a:r>
              <a:rPr lang="en-US" sz="2200" b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200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sekundarni</a:t>
            </a:r>
            <a:r>
              <a:rPr lang="en-US" sz="2200" b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200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sektor</a:t>
            </a:r>
            <a:endParaRPr lang="en-US" sz="2200" b="1" u="sng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9ECBFDC-5E72-4176-B990-E91E649F01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55" r="1" b="9409"/>
          <a:stretch/>
        </p:blipFill>
        <p:spPr>
          <a:xfrm>
            <a:off x="20" y="-262749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942C20B-5827-428F-9B7C-18117118F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8" r="-2" b="27595"/>
          <a:stretch/>
        </p:blipFill>
        <p:spPr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D44A9A3-457F-467D-976B-20157D5F6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2317" y="1995066"/>
            <a:ext cx="5477263" cy="398829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200" b="1" dirty="0" err="1"/>
              <a:t>Što</a:t>
            </a:r>
            <a:r>
              <a:rPr lang="en-US" sz="2200" b="1" dirty="0"/>
              <a:t> je bio </a:t>
            </a:r>
            <a:r>
              <a:rPr lang="en-US" sz="2200" b="1" dirty="0" err="1"/>
              <a:t>temelj</a:t>
            </a:r>
            <a:r>
              <a:rPr lang="en-US" sz="2200" b="1" dirty="0"/>
              <a:t> </a:t>
            </a:r>
            <a:r>
              <a:rPr lang="en-US" sz="2200" b="1" dirty="0" err="1"/>
              <a:t>razvoja</a:t>
            </a:r>
            <a:r>
              <a:rPr lang="en-US" sz="2200" b="1" dirty="0"/>
              <a:t> </a:t>
            </a:r>
            <a:r>
              <a:rPr lang="en-US" sz="2200" b="1" dirty="0" err="1"/>
              <a:t>industrije</a:t>
            </a:r>
            <a:r>
              <a:rPr lang="en-US" sz="2200" b="1" dirty="0"/>
              <a:t> </a:t>
            </a:r>
            <a:r>
              <a:rPr lang="en-US" sz="2200" b="1" dirty="0" err="1"/>
              <a:t>na</a:t>
            </a:r>
            <a:r>
              <a:rPr lang="en-US" sz="2200" b="1" dirty="0"/>
              <a:t> </a:t>
            </a:r>
            <a:r>
              <a:rPr lang="en-US" sz="2200" b="1" dirty="0" err="1"/>
              <a:t>zapadu</a:t>
            </a:r>
            <a:r>
              <a:rPr lang="en-US" sz="2200" b="1" dirty="0"/>
              <a:t> </a:t>
            </a:r>
            <a:r>
              <a:rPr lang="en-US" sz="2200" b="1" dirty="0" err="1"/>
              <a:t>Srednje</a:t>
            </a:r>
            <a:r>
              <a:rPr lang="en-US" sz="2200" b="1" dirty="0"/>
              <a:t> Europe?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razvijena</a:t>
            </a:r>
            <a:r>
              <a:rPr lang="en-US" sz="2200" dirty="0"/>
              <a:t> </a:t>
            </a:r>
            <a:r>
              <a:rPr lang="en-US" sz="2200" dirty="0" err="1"/>
              <a:t>raznovrsna</a:t>
            </a:r>
            <a:r>
              <a:rPr lang="en-US" sz="2200" dirty="0"/>
              <a:t> </a:t>
            </a:r>
            <a:r>
              <a:rPr lang="en-US" sz="2200" dirty="0" err="1"/>
              <a:t>industrija</a:t>
            </a:r>
            <a:r>
              <a:rPr lang="en-US" sz="2200" dirty="0"/>
              <a:t>- </a:t>
            </a:r>
            <a:r>
              <a:rPr lang="en-US" sz="2200" dirty="0" err="1"/>
              <a:t>kemijska</a:t>
            </a:r>
            <a:r>
              <a:rPr lang="en-US" sz="2200" dirty="0"/>
              <a:t>, </a:t>
            </a:r>
            <a:r>
              <a:rPr lang="en-US" sz="2200" dirty="0" err="1"/>
              <a:t>farmaceutska</a:t>
            </a:r>
            <a:r>
              <a:rPr lang="en-US" sz="2200" dirty="0"/>
              <a:t>, </a:t>
            </a:r>
            <a:r>
              <a:rPr lang="en-US" sz="2200" dirty="0" err="1"/>
              <a:t>strojogradnja</a:t>
            </a:r>
            <a:r>
              <a:rPr lang="en-US" sz="2200" dirty="0"/>
              <a:t>, </a:t>
            </a:r>
            <a:r>
              <a:rPr lang="en-US" sz="2200" dirty="0" err="1"/>
              <a:t>automobilska</a:t>
            </a:r>
            <a:r>
              <a:rPr lang="en-US" sz="2200" dirty="0"/>
              <a:t>, </a:t>
            </a:r>
            <a:r>
              <a:rPr lang="en-US" sz="2200" dirty="0" err="1"/>
              <a:t>robotika</a:t>
            </a:r>
            <a:r>
              <a:rPr lang="en-US" sz="2200" dirty="0"/>
              <a:t>…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nafta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plin</a:t>
            </a:r>
            <a:r>
              <a:rPr lang="en-US" sz="2200" dirty="0"/>
              <a:t>- </a:t>
            </a:r>
            <a:r>
              <a:rPr lang="en-US" sz="2200" dirty="0" err="1"/>
              <a:t>manja</a:t>
            </a:r>
            <a:r>
              <a:rPr lang="en-US" sz="2200" dirty="0"/>
              <a:t> </a:t>
            </a:r>
            <a:r>
              <a:rPr lang="en-US" sz="2200" dirty="0" err="1"/>
              <a:t>nalazišta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prostoru</a:t>
            </a:r>
            <a:r>
              <a:rPr lang="en-US" sz="2200" dirty="0"/>
              <a:t> </a:t>
            </a:r>
            <a:r>
              <a:rPr lang="en-US" sz="2200" dirty="0" err="1"/>
              <a:t>Panonske</a:t>
            </a:r>
            <a:r>
              <a:rPr lang="en-US" sz="2200" dirty="0"/>
              <a:t>, </a:t>
            </a:r>
            <a:r>
              <a:rPr lang="en-US" sz="2200" dirty="0" err="1"/>
              <a:t>Njemačko</a:t>
            </a:r>
            <a:r>
              <a:rPr lang="en-US" sz="2200" dirty="0"/>
              <a:t>- </a:t>
            </a:r>
            <a:r>
              <a:rPr lang="en-US" sz="2200" dirty="0" err="1"/>
              <a:t>poljske</a:t>
            </a:r>
            <a:r>
              <a:rPr lang="en-US" sz="2200" dirty="0"/>
              <a:t> </a:t>
            </a:r>
            <a:r>
              <a:rPr lang="en-US" sz="2200" dirty="0" err="1"/>
              <a:t>nizine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Sjevernog</a:t>
            </a:r>
            <a:r>
              <a:rPr lang="en-US" sz="2200" dirty="0"/>
              <a:t> mora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nedovoljno</a:t>
            </a:r>
            <a:r>
              <a:rPr lang="en-US" sz="2200" dirty="0"/>
              <a:t> za </a:t>
            </a:r>
            <a:r>
              <a:rPr lang="en-US" sz="2200" dirty="0" err="1"/>
              <a:t>potrebe</a:t>
            </a:r>
            <a:r>
              <a:rPr lang="en-US" sz="2200" dirty="0"/>
              <a:t> pa se </a:t>
            </a:r>
            <a:r>
              <a:rPr lang="en-US" sz="2200" dirty="0" err="1"/>
              <a:t>uvozi</a:t>
            </a:r>
            <a:r>
              <a:rPr lang="en-US" sz="2200" dirty="0"/>
              <a:t> </a:t>
            </a:r>
            <a:r>
              <a:rPr lang="en-US" sz="2200" dirty="0" err="1"/>
              <a:t>iz</a:t>
            </a:r>
            <a:r>
              <a:rPr lang="en-US" sz="2200" dirty="0"/>
              <a:t> </a:t>
            </a:r>
            <a:r>
              <a:rPr lang="en-US" sz="2200" dirty="0" err="1"/>
              <a:t>prekomorskih</a:t>
            </a:r>
            <a:r>
              <a:rPr lang="en-US" sz="2200" dirty="0"/>
              <a:t> </a:t>
            </a:r>
            <a:r>
              <a:rPr lang="en-US" sz="2200" dirty="0" err="1"/>
              <a:t>zemalja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cjevovodima</a:t>
            </a:r>
            <a:r>
              <a:rPr lang="en-US" sz="2200" dirty="0"/>
              <a:t> </a:t>
            </a:r>
            <a:r>
              <a:rPr lang="en-US" sz="2200" dirty="0" err="1"/>
              <a:t>iz</a:t>
            </a:r>
            <a:r>
              <a:rPr lang="en-US" sz="2200" dirty="0"/>
              <a:t> </a:t>
            </a:r>
            <a:r>
              <a:rPr lang="en-US" sz="2200" dirty="0" err="1"/>
              <a:t>Rusije</a:t>
            </a:r>
            <a:endParaRPr lang="en-US" sz="22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u </a:t>
            </a:r>
            <a:r>
              <a:rPr lang="en-US" sz="2200" dirty="0" err="1"/>
              <a:t>novije</a:t>
            </a:r>
            <a:r>
              <a:rPr lang="en-US" sz="2200" dirty="0"/>
              <a:t> </a:t>
            </a:r>
            <a:r>
              <a:rPr lang="en-US" sz="2200" dirty="0" err="1"/>
              <a:t>doba</a:t>
            </a:r>
            <a:r>
              <a:rPr lang="en-US" sz="2200" dirty="0"/>
              <a:t> </a:t>
            </a:r>
            <a:r>
              <a:rPr lang="en-US" sz="2200" dirty="0" err="1"/>
              <a:t>velika</a:t>
            </a:r>
            <a:r>
              <a:rPr lang="en-US" sz="2200" dirty="0"/>
              <a:t> </a:t>
            </a:r>
            <a:r>
              <a:rPr lang="en-US" sz="2200" dirty="0" err="1"/>
              <a:t>važnost</a:t>
            </a:r>
            <a:r>
              <a:rPr lang="en-US" sz="2200" dirty="0"/>
              <a:t> </a:t>
            </a:r>
            <a:r>
              <a:rPr lang="en-US" sz="2200" dirty="0" err="1"/>
              <a:t>obnovljivih</a:t>
            </a:r>
            <a:r>
              <a:rPr lang="en-US" sz="2200" dirty="0"/>
              <a:t> </a:t>
            </a:r>
            <a:r>
              <a:rPr lang="en-US" sz="2200" dirty="0" err="1"/>
              <a:t>izvora</a:t>
            </a:r>
            <a:r>
              <a:rPr lang="en-US" sz="2200" dirty="0"/>
              <a:t> </a:t>
            </a:r>
            <a:r>
              <a:rPr lang="en-US" sz="2200" dirty="0" err="1"/>
              <a:t>energije</a:t>
            </a:r>
            <a:endParaRPr lang="en-US" sz="2200" dirty="0"/>
          </a:p>
          <a:p>
            <a:r>
              <a:rPr lang="en-US" sz="2200" b="1" dirty="0" err="1"/>
              <a:t>Nabroji</a:t>
            </a:r>
            <a:r>
              <a:rPr lang="en-US" sz="2200" b="1" dirty="0"/>
              <a:t> </a:t>
            </a:r>
            <a:r>
              <a:rPr lang="en-US" sz="2200" b="1" dirty="0" err="1"/>
              <a:t>obnovljive</a:t>
            </a:r>
            <a:r>
              <a:rPr lang="en-US" sz="2200" b="1" dirty="0"/>
              <a:t> </a:t>
            </a:r>
            <a:r>
              <a:rPr lang="en-US" sz="2200" b="1" dirty="0" err="1"/>
              <a:t>izvore</a:t>
            </a:r>
            <a:r>
              <a:rPr lang="en-US" sz="2200" b="1" dirty="0"/>
              <a:t> </a:t>
            </a:r>
            <a:r>
              <a:rPr lang="en-US" sz="2200" b="1" dirty="0" err="1"/>
              <a:t>energije</a:t>
            </a:r>
            <a:r>
              <a:rPr lang="en-US" sz="2200" b="1" dirty="0"/>
              <a:t>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5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470</Words>
  <Application>Microsoft Office PowerPoint</Application>
  <PresentationFormat>Široki zaslon</PresentationFormat>
  <Paragraphs>72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Calibri</vt:lpstr>
      <vt:lpstr>Arial</vt:lpstr>
      <vt:lpstr>Calibri Light</vt:lpstr>
      <vt:lpstr>Office Theme</vt:lpstr>
      <vt:lpstr>Srednjoeuropsko nasljeđe i gospodarska snaga</vt:lpstr>
      <vt:lpstr>Nakon današnjeg sata moći ćete…</vt:lpstr>
      <vt:lpstr>Prisjetimo se…</vt:lpstr>
      <vt:lpstr>Stanovništvo</vt:lpstr>
      <vt:lpstr>Naseljenost i gradovi  </vt:lpstr>
      <vt:lpstr>PowerPoint prezentacija</vt:lpstr>
      <vt:lpstr>Kretanje stanovništva kroz povijest</vt:lpstr>
      <vt:lpstr>Gospodarstvo </vt:lpstr>
      <vt:lpstr>Napredan sekundarni sektor</vt:lpstr>
      <vt:lpstr>Tercijarne djelatnosti</vt:lpstr>
      <vt:lpstr>Ponavljanje</vt:lpstr>
      <vt:lpstr>Izradio: Damir Vinković, prof.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damir vinković</cp:lastModifiedBy>
  <cp:revision>48</cp:revision>
  <dcterms:created xsi:type="dcterms:W3CDTF">2021-01-04T08:54:24Z</dcterms:created>
  <dcterms:modified xsi:type="dcterms:W3CDTF">2021-07-25T14:37:47Z</dcterms:modified>
</cp:coreProperties>
</file>